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15a81daa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15a81daa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8e0bacfec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8e0bacfec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Kendrick provides hope for a better tomorrow for the people of Compton and those around the nation coming from similar areas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His songs show his journey traversing a gang life that was established because of the institutional racism not allowing minorities in the area to have productive and self-sustaining jobs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“Institutionalized”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“m.A.A.d. city”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were temptations all around him, but he used his talent and will to get out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Didn’t stop there however, because he returned and highlighted the injustice occurring there so society could see that change needed to occur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good kid, m.A.A.d. </a:t>
            </a:r>
            <a:r>
              <a:rPr lang="en"/>
              <a:t>c</a:t>
            </a:r>
            <a:r>
              <a:rPr lang="en"/>
              <a:t>ity and To Pimp A Butterfly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Play Kendrick’s intro to “Alright”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8e0bacfec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8e0bacfec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 father left when he was an infant, making him be raised by single mother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in Detroit, he was </a:t>
            </a:r>
            <a:r>
              <a:rPr lang="en"/>
              <a:t>continuously</a:t>
            </a:r>
            <a:r>
              <a:rPr lang="en"/>
              <a:t> bullied by the African American children from the neighborhood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 did not have a good relationship with his mother as he </a:t>
            </a:r>
            <a:r>
              <a:rPr lang="en"/>
              <a:t>accused</a:t>
            </a:r>
            <a:r>
              <a:rPr lang="en"/>
              <a:t> her of being addicted to prescription pills as well as being emotionally and physically abusive towards him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 dropped out of school due to a bad home life and poor relationships with his peers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couple would keep splitting and getting back together, until finalizing the split in 2006 resulting in a dispute over custody of their daughter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Lawsuit was settled for $25000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14a4d4385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14a4d4385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Spent much of his free time reading comics which helped his creative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also how he practiced and gained the ability to connect phrases together to better his 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Him and Proof made a few songs and albums together and began to get recognition in the rap scene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album was focused on his daughter and he needed to make more money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Recovery was focused on his journey through </a:t>
            </a:r>
            <a:r>
              <a:rPr lang="en"/>
              <a:t>rehabilitation</a:t>
            </a:r>
            <a:r>
              <a:rPr lang="en"/>
              <a:t> from his addictions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9c3ab84c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9c3ab84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9c3ab84c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9c3ab84c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9b5b7ac9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9b5b7ac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9c3ab84c5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9c3ab84c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8e0bacfec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8e0bacfec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-Men have always had a predominant voice in both Hip-Hop and protests in general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-As female rappers grew in popularity, they started using their voices and music to protest the division in the music industry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-At first, only one great female rapper was seen at a time. However, that is beginning to change. As we saw in 2019, Megan Thee Stallion, Lizzo, Cardi B, City Girls, and so many other female Hip-Hop artists all hit top charts. Lizzo’s song “Truth Hurts” even broke records for having the longest reign for a female rap song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-Nowadays, it can be argued that female rap has more individuality than male rap. This is because of the two extremes that female Hip-Hop has become. (more feminine and more masculine)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-4th wave feminism also ties into why these two extremes have developed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-Many people still criticize women in Hip-Hop for being “too this or too that” so they have to prove themselves in order to sell, which men never had to do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8e0bacfe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8e0bacfe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Some examples of hyperfeminine artists are </a:t>
            </a: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Nicki Minaj, Doja Cat, Cardi B, and Flo milli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500"/>
              <a:buFont typeface="Proxima Nova"/>
              <a:buChar char="○"/>
            </a:pPr>
            <a:r>
              <a:rPr lang="en" sz="15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These artists embrace the newer “If you’ve got it, flaunt it” philosophy that teaches a younger female audience that showing off their bodies is a positive thing</a:t>
            </a:r>
            <a:endParaRPr sz="15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500"/>
              <a:buFont typeface="Proxima Nova"/>
              <a:buChar char="○"/>
            </a:pPr>
            <a:r>
              <a:rPr lang="en" sz="15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They also simultaneously reject and embrace sexual stereotypes</a:t>
            </a:r>
            <a:endParaRPr sz="15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500"/>
              <a:buFont typeface="Proxima Nova"/>
              <a:buChar char="■"/>
            </a:pPr>
            <a:r>
              <a:rPr lang="en" sz="15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They reject them by: challenging the “skinny white girl” beauty standard: these artists are usually non-white and promote having curvy or thick figures, which is especially uplifting to young people of color (intersectionality, 4th wave feminism)</a:t>
            </a:r>
            <a:endParaRPr sz="15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500"/>
              <a:buFont typeface="Proxima Nova"/>
              <a:buChar char="■"/>
            </a:pPr>
            <a:r>
              <a:rPr lang="en" sz="15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They embrace them because they: hypersexualize themselves in an empowering way: they want to do this to themselves before men get the chance to do it to them, this is a way of taking back the power </a:t>
            </a:r>
            <a:endParaRPr sz="15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500"/>
              <a:buFont typeface="Proxima Nova"/>
              <a:buChar char="○"/>
            </a:pPr>
            <a:r>
              <a:rPr lang="en" sz="15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Their femininity is most prominent in music videos and in their artistic personas: by showing off their bodies, the clothes they wear, and their overall attitude towards sex </a:t>
            </a:r>
            <a:endParaRPr sz="15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500"/>
              <a:buFont typeface="Proxima Nova"/>
              <a:buChar char="○"/>
            </a:pPr>
            <a:r>
              <a:rPr lang="en" sz="15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They Challenge what is socially acceptable </a:t>
            </a:r>
            <a:endParaRPr sz="15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500"/>
              <a:buFont typeface="Proxima Nova"/>
              <a:buChar char="■"/>
            </a:pPr>
            <a:r>
              <a:rPr lang="en" sz="15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“Anaconda” music video: created so much controversy back in the day, now these artists are releasing music videos like this every month and the public does not bat an eye</a:t>
            </a:r>
            <a:endParaRPr sz="15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Anna + Steph!</a:t>
            </a:r>
            <a:endParaRPr sz="15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8ea923aa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8ea923aa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8e0bacfe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8e0bacfe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8e0bacfec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8e0bacfec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prominent and one of the only modern female rappers to achieve high level success despite refusing to make herself loud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refused to make herself more masculine or hyper-sexualized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 in hip hop circles is often associated with masculinity/stereotypical masculine traits but Noname has made a name for herself by showcasing her skill in an authentic soft spoken, poetic manner.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traits are not normally associated with successful female rappers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 makes her music out of her experience as a Black woman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14a4d438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14a4d438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9b5b7ac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9b5b7ac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8e0bacfe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8e0bacfe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8e0bacfec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8e0bacfec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8e0bacfec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8e0bacfec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14a4d4385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14a4d4385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14a4d4385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14a4d4385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8e0bacfec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8e0bacfec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hyperlink" Target="https://genius.com/Eminem-untouchable-lyrics#note-13211415" TargetMode="External"/><Relationship Id="rId11" Type="http://schemas.openxmlformats.org/officeDocument/2006/relationships/hyperlink" Target="https://genius.com/Eminem-untouchable-lyrics#note-13214344" TargetMode="External"/><Relationship Id="rId22" Type="http://schemas.openxmlformats.org/officeDocument/2006/relationships/hyperlink" Target="https://genius.com/Eminem-untouchable-lyrics#note-13211415" TargetMode="External"/><Relationship Id="rId10" Type="http://schemas.openxmlformats.org/officeDocument/2006/relationships/hyperlink" Target="https://genius.com/Eminem-untouchable-lyrics#note-13214344" TargetMode="External"/><Relationship Id="rId21" Type="http://schemas.openxmlformats.org/officeDocument/2006/relationships/hyperlink" Target="https://genius.com/Eminem-untouchable-lyrics#note-13211415" TargetMode="External"/><Relationship Id="rId13" Type="http://schemas.openxmlformats.org/officeDocument/2006/relationships/hyperlink" Target="https://genius.com/Eminem-untouchable-lyrics#note-13214344" TargetMode="External"/><Relationship Id="rId12" Type="http://schemas.openxmlformats.org/officeDocument/2006/relationships/hyperlink" Target="https://genius.com/Eminem-untouchable-lyrics#note-13214344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hyperlink" Target="https://genius.com/Eminem-untouchable-lyrics#note-13211400" TargetMode="External"/><Relationship Id="rId9" Type="http://schemas.openxmlformats.org/officeDocument/2006/relationships/hyperlink" Target="https://genius.com/Eminem-untouchable-lyrics#note-13214344" TargetMode="External"/><Relationship Id="rId15" Type="http://schemas.openxmlformats.org/officeDocument/2006/relationships/hyperlink" Target="https://genius.com/Eminem-untouchable-lyrics#note-13214344" TargetMode="External"/><Relationship Id="rId14" Type="http://schemas.openxmlformats.org/officeDocument/2006/relationships/hyperlink" Target="https://genius.com/Eminem-untouchable-lyrics#note-13214344" TargetMode="External"/><Relationship Id="rId17" Type="http://schemas.openxmlformats.org/officeDocument/2006/relationships/hyperlink" Target="https://genius.com/Eminem-untouchable-lyrics#note-13211415" TargetMode="External"/><Relationship Id="rId16" Type="http://schemas.openxmlformats.org/officeDocument/2006/relationships/hyperlink" Target="https://genius.com/Eminem-untouchable-lyrics#note-13211415" TargetMode="External"/><Relationship Id="rId5" Type="http://schemas.openxmlformats.org/officeDocument/2006/relationships/hyperlink" Target="https://genius.com/Eminem-untouchable-lyrics#note-13211400" TargetMode="External"/><Relationship Id="rId19" Type="http://schemas.openxmlformats.org/officeDocument/2006/relationships/hyperlink" Target="https://genius.com/Eminem-untouchable-lyrics#note-13211415" TargetMode="External"/><Relationship Id="rId6" Type="http://schemas.openxmlformats.org/officeDocument/2006/relationships/hyperlink" Target="https://genius.com/Eminem-untouchable-lyrics#note-13211400" TargetMode="External"/><Relationship Id="rId18" Type="http://schemas.openxmlformats.org/officeDocument/2006/relationships/hyperlink" Target="https://genius.com/Eminem-untouchable-lyrics#note-13211415" TargetMode="External"/><Relationship Id="rId7" Type="http://schemas.openxmlformats.org/officeDocument/2006/relationships/hyperlink" Target="https://genius.com/Eminem-untouchable-lyrics#note-13214344" TargetMode="External"/><Relationship Id="rId8" Type="http://schemas.openxmlformats.org/officeDocument/2006/relationships/hyperlink" Target="https://genius.com/Eminem-untouchable-lyrics#note-13214344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Relationship Id="rId4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gif"/><Relationship Id="rId4" Type="http://schemas.openxmlformats.org/officeDocument/2006/relationships/image" Target="../media/image23.gif"/><Relationship Id="rId5" Type="http://schemas.openxmlformats.org/officeDocument/2006/relationships/image" Target="../media/image2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3.jpg"/><Relationship Id="rId5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279050" y="432150"/>
            <a:ext cx="6442200" cy="123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“Public Enemy”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92300" y="1779300"/>
            <a:ext cx="55320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Hip Hop as an Agent for Social Change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675" y="432150"/>
            <a:ext cx="2357450" cy="2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2989675" y="3288600"/>
            <a:ext cx="5701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 of HNR 2503, feat. JW Turner</a:t>
            </a:r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050" y="3288599"/>
            <a:ext cx="2357450" cy="149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Tupac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152475"/>
            <a:ext cx="3629100" cy="18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“Brenda’s Got a Baby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I hear Brenda's got a baby But, Brenda's barely got a brain </a:t>
            </a:r>
            <a:endParaRPr sz="85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A damn shame, the girl can hardly spell her name</a:t>
            </a:r>
            <a:endParaRPr sz="85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(That's not our problem, that's up to Brenda's family)</a:t>
            </a:r>
            <a:endParaRPr sz="85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85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Well let me show ya how it affects the whole community</a:t>
            </a:r>
            <a:endParaRPr sz="85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5292075" y="3028075"/>
            <a:ext cx="3487800" cy="20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Tupac elaborates on how situational issues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affect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entire communities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Begins with her father’s drug addiction and ends with Brenda’s death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First hip hop artist to narrate the problems that young women were facing in impoverished areas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50" y="3162825"/>
            <a:ext cx="2394214" cy="18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076" y="445025"/>
            <a:ext cx="3140400" cy="216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7175" y="3162825"/>
            <a:ext cx="2394224" cy="18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13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Kendrick Lamar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789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modern protest against institutional racism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West Coast icon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The one that escaped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Compton, as Kendrick describes, is a mad city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1600"/>
              <a:t>Gang life, sex, drugs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Institutional racism trickles down causing impoverished areas to stay impoverished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“Alright” is the anthem for West Coast Black Lives Matter protests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Song speaks of his trials and tribulations growing up in Compton but how he still made it out and how everyone else can be “alright” as well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Christian themes</a:t>
            </a:r>
            <a:endParaRPr sz="1600"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550" y="339050"/>
            <a:ext cx="2977100" cy="19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Eminem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2125" y="132500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445175" y="2002678"/>
            <a:ext cx="7957800" cy="28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445175" y="1179850"/>
            <a:ext cx="14034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Background: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1623250"/>
            <a:ext cx="7176000" cy="28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Born on October 17, 1972 in St. Joseph, Missouri as Marshall Bruce Mathers III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He kept having to move around with his mother and ended up in Detroit, Michigan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Met Kim Ann Scott (13) when he was 15 and began dating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He dropped out of school at 17 and his mother kicked him out of the house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1995 - He and Kim had their daughter Hailie Jade Scott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1999 - a lawsuit from his mother for $10 million over defamation claims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 Background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Eminem excelled in his English classes in school which assisted in his ability to create rythmes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He </a:t>
            </a:r>
            <a:r>
              <a:rPr lang="en" sz="1400"/>
              <a:t>began</a:t>
            </a:r>
            <a:r>
              <a:rPr lang="en" sz="1400"/>
              <a:t> his rap career with his friend Mike Ruby a.k.a Proof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Infinite</a:t>
            </a:r>
            <a:r>
              <a:rPr lang="en" sz="1400"/>
              <a:t> was his first solo album, released in 1996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1999 - His </a:t>
            </a:r>
            <a:r>
              <a:rPr i="1" lang="en" sz="1400"/>
              <a:t>Slim Shady LP</a:t>
            </a:r>
            <a:r>
              <a:rPr lang="en" sz="1400"/>
              <a:t> went multi-platinum, earning him 2 Grammys and 4 MTV awards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2000 - </a:t>
            </a:r>
            <a:r>
              <a:rPr i="1" lang="en" sz="1400"/>
              <a:t>Marshall Mathers LP</a:t>
            </a:r>
            <a:r>
              <a:rPr lang="en" sz="1400"/>
              <a:t> which is noted as the fastest selling album in rap history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2002 - “Lose Yourself:\” won Academy Award and his semi-autobiographical movie </a:t>
            </a:r>
            <a:r>
              <a:rPr i="1" lang="en" sz="1400"/>
              <a:t>8 Mile</a:t>
            </a:r>
            <a:r>
              <a:rPr lang="en" sz="1400"/>
              <a:t> was released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2010 - His album </a:t>
            </a:r>
            <a:r>
              <a:rPr i="1" lang="en" sz="1400"/>
              <a:t>Recovery </a:t>
            </a:r>
            <a:r>
              <a:rPr lang="en" sz="1400"/>
              <a:t>won a Grammy </a:t>
            </a:r>
            <a:r>
              <a:rPr lang="en" sz="1400"/>
              <a:t>as well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He won numerous other accolades in 2013, 2017, 2018 and his new music is still very popular</a:t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Slim Shady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>
                <a:solidFill>
                  <a:srgbClr val="000000"/>
                </a:solidFill>
              </a:rPr>
              <a:t>Who is “Slim Shady?”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>
                <a:solidFill>
                  <a:srgbClr val="000000"/>
                </a:solidFill>
              </a:rPr>
              <a:t>Appearance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en">
                <a:solidFill>
                  <a:srgbClr val="000000"/>
                </a:solidFill>
              </a:rPr>
              <a:t>How he dressed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en">
                <a:solidFill>
                  <a:srgbClr val="000000"/>
                </a:solidFill>
              </a:rPr>
              <a:t>Race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>
                <a:solidFill>
                  <a:srgbClr val="000000"/>
                </a:solidFill>
              </a:rPr>
              <a:t>Wild Card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❏"/>
            </a:pPr>
            <a:r>
              <a:rPr lang="en">
                <a:solidFill>
                  <a:srgbClr val="000000"/>
                </a:solidFill>
              </a:rPr>
              <a:t>Humor, self-deprecation, controversial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250" y="191075"/>
            <a:ext cx="2457775" cy="2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6750" y="2771550"/>
            <a:ext cx="3630275" cy="20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256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Slim Shady 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954875"/>
            <a:ext cx="8520600" cy="3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600">
                <a:solidFill>
                  <a:srgbClr val="000000"/>
                </a:solidFill>
              </a:rPr>
              <a:t>Surface </a:t>
            </a:r>
            <a:r>
              <a:rPr lang="en" sz="1600">
                <a:solidFill>
                  <a:srgbClr val="000000"/>
                </a:solidFill>
              </a:rPr>
              <a:t>level</a:t>
            </a:r>
            <a:r>
              <a:rPr lang="en" sz="1600">
                <a:solidFill>
                  <a:srgbClr val="000000"/>
                </a:solidFill>
              </a:rPr>
              <a:t> of the song</a:t>
            </a:r>
            <a:r>
              <a:rPr lang="en" sz="1400">
                <a:solidFill>
                  <a:srgbClr val="000000"/>
                </a:solidFill>
              </a:rPr>
              <a:t>: </a:t>
            </a:r>
            <a:r>
              <a:rPr lang="en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Slim goes off in outrageous fashion on his critics, throwing in loads of pop culture/celebrity references along the way. It is meant to be a parody of stereotypical pop songs. </a:t>
            </a:r>
            <a:endParaRPr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AutoNum type="arabicParenR"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Deeper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Meaning: Song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criticizes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mass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media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as being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hypocritical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 and everyone is 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entitled</a:t>
            </a: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to think and say what they want regardless of what others say.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AutoNum type="arabicParenR"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Lyrical examples:</a:t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AutoNum type="alphaLcParenR"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“</a:t>
            </a:r>
            <a:r>
              <a:rPr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Sometimes I wanna get on TV and just let loose, But can't, but it's cool for Tom Green to hump a dead moose.”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AutoNum type="alphaLcParenR"/>
            </a:pPr>
            <a:r>
              <a:rPr lang="en" sz="1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“</a:t>
            </a:r>
            <a:r>
              <a:rPr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I'm like a head trip to listen to, ‘cause I'm only givin' you, Things you joke about with your friends inside your livin' room, The only difference is I got the balls to say it in front of y'all, And I don't gotta be false or sugarcoat it at all”</a:t>
            </a:r>
            <a:endParaRPr sz="12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AutoNum type="alphaLcParenR"/>
            </a:pPr>
            <a:r>
              <a:rPr lang="en" sz="135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“Of course, they're gonna know what intercourse is, By the time they hit fourth grade,They've got the Discovery Channel, don't they?”</a:t>
            </a:r>
            <a:endParaRPr sz="12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AutoNum type="alphaLcParenR"/>
            </a:pPr>
            <a:r>
              <a:rPr lang="en" sz="135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“And every single person is a Slim Shady lurking”</a:t>
            </a:r>
            <a:endParaRPr sz="12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Eminem</a:t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311700" y="11524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“Untouchable” in his Album </a:t>
            </a:r>
            <a:r>
              <a:rPr i="1" lang="en">
                <a:solidFill>
                  <a:srgbClr val="000000"/>
                </a:solidFill>
              </a:rPr>
              <a:t>Revival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00" y="1643080"/>
            <a:ext cx="3470900" cy="26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4572000" y="555100"/>
            <a:ext cx="3956400" cy="3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Distinct Lines from the song: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“Hands up, officer don’t shoot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Then pull your pants up, promise you won't loot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 may never understand each other, it’s no use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 ain’t ever gonna grasp what each other goes through”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“</a:t>
            </a:r>
            <a:r>
              <a:rPr lang="en" sz="1100">
                <a:uFill>
                  <a:noFill/>
                </a:uFill>
                <a:hlinkClick r:id="rId4"/>
              </a:rPr>
              <a:t>White boy, white boy, you're a rockstar</a:t>
            </a:r>
            <a:r>
              <a:rPr lang="en" sz="1100"/>
              <a:t>...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uFill>
                  <a:noFill/>
                </a:uFill>
                <a:hlinkClick r:id="rId5"/>
              </a:rPr>
              <a:t>White boy, white boy, in your cop car</a:t>
            </a:r>
            <a:r>
              <a:rPr lang="en" sz="1100"/>
              <a:t>...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uFill>
                  <a:noFill/>
                </a:uFill>
                <a:hlinkClick r:id="rId6"/>
              </a:rPr>
              <a:t>White boy, white boy, you're untouchable</a:t>
            </a:r>
            <a:r>
              <a:rPr lang="en" sz="800"/>
              <a:t>”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“</a:t>
            </a:r>
            <a:r>
              <a:rPr lang="en" sz="1100">
                <a:uFill>
                  <a:noFill/>
                </a:uFill>
                <a:hlinkClick r:id="rId7"/>
              </a:rPr>
              <a:t>Sendin' white cops in the black neighborhoods</a:t>
            </a:r>
            <a:endParaRPr sz="1100">
              <a:uFill>
                <a:noFill/>
              </a:uFill>
              <a:hlinkClick r:id="rId8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uFill>
                  <a:noFill/>
                </a:uFill>
                <a:hlinkClick r:id="rId9"/>
              </a:rPr>
              <a:t>Who ain't acclimated to 'em, like that's the way to do it</a:t>
            </a:r>
            <a:endParaRPr sz="1100">
              <a:uFill>
                <a:noFill/>
              </a:uFill>
              <a:hlinkClick r:id="rId10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uFill>
                  <a:noFill/>
                </a:uFill>
                <a:hlinkClick r:id="rId11"/>
              </a:rPr>
              <a:t>Who seen some fuckin' videos of rappers waving guns</a:t>
            </a:r>
            <a:endParaRPr sz="1100">
              <a:uFill>
                <a:noFill/>
              </a:uFill>
              <a:hlinkClick r:id="rId1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uFill>
                  <a:noFill/>
                </a:uFill>
                <a:hlinkClick r:id="rId13"/>
              </a:rPr>
              <a:t>And know nobody black so they act afraid of us</a:t>
            </a:r>
            <a:endParaRPr sz="1100">
              <a:uFill>
                <a:noFill/>
              </a:uFill>
              <a:hlinkClick r:id="rId14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uFill>
                  <a:noFill/>
                </a:uFill>
                <a:hlinkClick r:id="rId15"/>
              </a:rPr>
              <a:t>And that's racism, the fear that a black face gives 'em</a:t>
            </a:r>
            <a:r>
              <a:rPr lang="en" sz="1100"/>
              <a:t>”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“</a:t>
            </a:r>
            <a:r>
              <a:rPr lang="en" sz="1100">
                <a:uFill>
                  <a:noFill/>
                </a:uFill>
                <a:hlinkClick r:id="rId16"/>
              </a:rPr>
              <a:t>And streets act as a narrator, don't gotta read comics</a:t>
            </a:r>
            <a:endParaRPr sz="1100">
              <a:uFill>
                <a:noFill/>
              </a:uFill>
              <a:hlinkClick r:id="rId17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uFill>
                  <a:noFill/>
                </a:uFill>
                <a:hlinkClick r:id="rId18"/>
              </a:rPr>
              <a:t>Or be that into characters, just to see that, just to be black</a:t>
            </a:r>
            <a:endParaRPr sz="1100">
              <a:uFill>
                <a:noFill/>
              </a:uFill>
              <a:hlinkClick r:id="rId19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uFill>
                  <a:noFill/>
                </a:uFill>
                <a:hlinkClick r:id="rId20"/>
              </a:rPr>
              <a:t>You better be strapped with a derringer</a:t>
            </a:r>
            <a:endParaRPr sz="1100">
              <a:uFill>
                <a:noFill/>
              </a:uFill>
              <a:hlinkClick r:id="rId21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uFill>
                  <a:noFill/>
                </a:uFill>
                <a:hlinkClick r:id="rId22"/>
              </a:rPr>
              <a:t>Or be “capped in America” like Steve Rogers</a:t>
            </a:r>
            <a:r>
              <a:rPr lang="en" sz="1100"/>
              <a:t>”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 Eminem</a:t>
            </a:r>
            <a:endParaRPr/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679625" y="137610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-Becoming opposite of what he used to be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-More political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-Mainstream songs in new album 		-ex. Godzilla ft. Juice Wrld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-slim shady almost nonexistent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925" y="272225"/>
            <a:ext cx="3694775" cy="24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9825" y="2954475"/>
            <a:ext cx="1934976" cy="193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Women in Hip-Hop</a:t>
            </a:r>
            <a:endParaRPr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Men’s voices were dominant in protests and Hip-Hop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Females are using their music to protest the industry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one great female rapper at a time in the past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past year Megan Thee Stallion, Lizzo, Cardi B, City girls, and many more all hit top charts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</a:t>
            </a:r>
            <a:r>
              <a:rPr lang="en"/>
              <a:t>individuality</a:t>
            </a:r>
            <a:r>
              <a:rPr lang="en"/>
              <a:t> than men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Leads to many types of female Hip-Hop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 extremes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More feminine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More masculine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4th Wave Feminism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Women’s Hip-Hop is still criticized and they need to prove                  themselves, but men never had to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450" y="2627450"/>
            <a:ext cx="2105850" cy="21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601" y="233701"/>
            <a:ext cx="2688450" cy="17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“More Feminine”</a:t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165725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Nicki Minaj, Doja Cat, Cardi B, Flo Milli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Newer “If you’ve got it, flaunt it” philosophy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Simultaneously reject and embrace sexual stereotypes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Reject: challenge the “skinny white girl” beauty standard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Embrace: hypersexualize themselves in an empowering way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Most prominent in music videos and artistic persona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Challenges what is socially acceptable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“Anaconda” music video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“Barbie Dreams”</a:t>
            </a:r>
            <a:endParaRPr sz="1600"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900" y="3010875"/>
            <a:ext cx="33909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9125" y="198325"/>
            <a:ext cx="1955000" cy="2483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7525" y="3547350"/>
            <a:ext cx="2432950" cy="13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Enemy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Public Enemy in 1989</a:t>
            </a:r>
            <a:endParaRPr/>
          </a:p>
        </p:txBody>
      </p:sp>
      <p:sp>
        <p:nvSpPr>
          <p:cNvPr id="70" name="Google Shape;70;p14"/>
          <p:cNvSpPr txBox="1"/>
          <p:nvPr>
            <p:ph idx="4294967295" type="body"/>
          </p:nvPr>
        </p:nvSpPr>
        <p:spPr>
          <a:xfrm>
            <a:off x="4997200" y="1152475"/>
            <a:ext cx="3774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“Flavor of Love” in 2006-08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42250"/>
            <a:ext cx="4527601" cy="2726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4">
            <a:alphaModFix/>
          </a:blip>
          <a:srcRect b="0" l="26481" r="0" t="0"/>
          <a:stretch/>
        </p:blipFill>
        <p:spPr>
          <a:xfrm>
            <a:off x="5058442" y="1842250"/>
            <a:ext cx="3773858" cy="27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6020000" y="1826075"/>
            <a:ext cx="1850725" cy="1491350"/>
          </a:xfrm>
          <a:custGeom>
            <a:rect b="b" l="l" r="r" t="t"/>
            <a:pathLst>
              <a:path extrusionOk="0" h="59654" w="74029">
                <a:moveTo>
                  <a:pt x="30854" y="0"/>
                </a:moveTo>
                <a:cubicBezTo>
                  <a:pt x="23259" y="1519"/>
                  <a:pt x="15113" y="2846"/>
                  <a:pt x="8811" y="7348"/>
                </a:cubicBezTo>
                <a:cubicBezTo>
                  <a:pt x="2550" y="11821"/>
                  <a:pt x="-716" y="21144"/>
                  <a:pt x="238" y="28779"/>
                </a:cubicBezTo>
                <a:cubicBezTo>
                  <a:pt x="2313" y="45388"/>
                  <a:pt x="23430" y="61470"/>
                  <a:pt x="40039" y="59395"/>
                </a:cubicBezTo>
                <a:cubicBezTo>
                  <a:pt x="47919" y="58411"/>
                  <a:pt x="56301" y="55016"/>
                  <a:pt x="61470" y="48986"/>
                </a:cubicBezTo>
                <a:cubicBezTo>
                  <a:pt x="65034" y="44828"/>
                  <a:pt x="65532" y="38671"/>
                  <a:pt x="68818" y="34290"/>
                </a:cubicBezTo>
                <a:cubicBezTo>
                  <a:pt x="71456" y="30773"/>
                  <a:pt x="74925" y="26271"/>
                  <a:pt x="73717" y="22044"/>
                </a:cubicBezTo>
                <a:cubicBezTo>
                  <a:pt x="70381" y="10371"/>
                  <a:pt x="53405" y="5511"/>
                  <a:pt x="41264" y="5511"/>
                </a:cubicBezTo>
              </a:path>
            </a:pathLst>
          </a:cu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74" name="Google Shape;74;p14"/>
          <p:cNvCxnSpPr/>
          <p:nvPr/>
        </p:nvCxnSpPr>
        <p:spPr>
          <a:xfrm flipH="1">
            <a:off x="3872875" y="2648300"/>
            <a:ext cx="2158500" cy="428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“More Masculine”</a:t>
            </a:r>
            <a:endParaRPr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Young M.A., Missy Elliot, Queen Latifah, MC Lyte, Salt-N-Pepa, Lauryn Hill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of these artists represent female rappers who portrayed a more masculine persona in their language, clothes, and appearances.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Because Hip Hop was previously a male dominated industry, women had to conform to be successful.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00" y="2665675"/>
            <a:ext cx="1642825" cy="221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0550" y="2434350"/>
            <a:ext cx="2449150" cy="24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311700" y="321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Noname</a:t>
            </a:r>
            <a:endParaRPr/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311700" y="946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Achieved success without making herself “loud”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Paved </a:t>
            </a:r>
            <a:r>
              <a:rPr lang="en" sz="1800"/>
              <a:t>a new way for women in hip-hop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rejecting the two normal routes to </a:t>
            </a:r>
            <a:r>
              <a:rPr lang="en" sz="1800"/>
              <a:t>success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allowed her skill and lyricism to shine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authentic, soft spoken, and poetic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Makes music from her experience as a Black woman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Often </a:t>
            </a:r>
            <a:r>
              <a:rPr lang="en" sz="1800"/>
              <a:t>focuses</a:t>
            </a:r>
            <a:r>
              <a:rPr lang="en" sz="1800"/>
              <a:t> on conscious, political topics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gone on musical </a:t>
            </a:r>
            <a:r>
              <a:rPr lang="en"/>
              <a:t>hiatus</a:t>
            </a:r>
            <a:r>
              <a:rPr lang="en"/>
              <a:t> following claims of possible early retirement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Cited frustrations with music industry, the artist-fan relationship, and playing for majority white crowds at concerts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Has shifted focus to activism and education</a:t>
            </a:r>
            <a:endParaRPr sz="1800"/>
          </a:p>
        </p:txBody>
      </p:sp>
      <p:pic>
        <p:nvPicPr>
          <p:cNvPr descr="Who is Noname? Meet Chicago Rap's Next Big Thing"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875" y="321200"/>
            <a:ext cx="3183450" cy="21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311700" y="13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“Song 33” by Noname</a:t>
            </a:r>
            <a:endParaRPr/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185775" y="708100"/>
            <a:ext cx="452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n**** in the back quiet as a church mouse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Basement studio when duty calls to get the verse out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 guess the ego hurt now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It’s time to go to work, wow, look at him go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He really ‘bout to write about me when the world is in smokes?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When it’s people in trees?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When George was beggin’ for his mother, saying he couldn’t breathe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You thought to write about me?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4706175" y="863550"/>
            <a:ext cx="431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Song responding to J. Cole’s “Snow on tha Bluff”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Noname tweet following George Floyd’s murder calling out rappers for not using their platform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J. Cole wrote a song discussing Noname’s tweets and “tone”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Noname further calls out Cole’s </a:t>
            </a:r>
            <a:r>
              <a:rPr lang="en"/>
              <a:t>decision</a:t>
            </a:r>
            <a:r>
              <a:rPr lang="en"/>
              <a:t> to focus on her rather than what is actually important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 Nationalism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089075"/>
            <a:ext cx="4260300" cy="16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As the rhythm's designed to bounce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What counts is that the rhyme's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Designed to fill your mind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Now that you've realized the pride's arrived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We got to pump the stuff to make ya tough</a:t>
            </a:r>
            <a:endParaRPr sz="1500"/>
          </a:p>
        </p:txBody>
      </p:sp>
      <p:cxnSp>
        <p:nvCxnSpPr>
          <p:cNvPr id="81" name="Google Shape;81;p15"/>
          <p:cNvCxnSpPr/>
          <p:nvPr/>
        </p:nvCxnSpPr>
        <p:spPr>
          <a:xfrm>
            <a:off x="418025" y="2780125"/>
            <a:ext cx="2889900" cy="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5"/>
          <p:cNvSpPr txBox="1"/>
          <p:nvPr/>
        </p:nvSpPr>
        <p:spPr>
          <a:xfrm>
            <a:off x="311700" y="2999725"/>
            <a:ext cx="4068900" cy="18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Cause I'm Black and I'm proud</a:t>
            </a:r>
            <a:endParaRPr sz="15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I'm ready and hyped plus I'm amped</a:t>
            </a:r>
            <a:endParaRPr sz="15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Most of my heroes don't appear on no stamps</a:t>
            </a:r>
            <a:endParaRPr sz="15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Sample a look back you look and find</a:t>
            </a:r>
            <a:endParaRPr sz="15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Nothing but rednecks for 400 years if you check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4271400" y="1299975"/>
            <a:ext cx="42603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“Wake up Call”:</a:t>
            </a:r>
            <a:endParaRPr b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Don’t buy in to institutional racism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Push back … “Fight the Power”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380600" y="3072425"/>
            <a:ext cx="42603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Be proud of who you are</a:t>
            </a:r>
            <a:endParaRPr b="1"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Malcolm X: “Who taught you to hate?”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400 years: since the founding of Jamestown in 1607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Tupac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152475"/>
            <a:ext cx="8520600" cy="3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Born in Harlem, NY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Baltimore School for the Arts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Marin City, California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Afeni Shakur - Black Panthers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Father absent ages 5-23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Crack addiction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Love for Hip-Hop and poetry obsession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“The thing that bothers me is that it seems like a lot of the sensitive stuff I write just goes unnoticed”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125" y="0"/>
            <a:ext cx="2564874" cy="1923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9277" y="0"/>
            <a:ext cx="3419848" cy="192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Tupac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Career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Rose to fame from his 1991 album </a:t>
            </a:r>
            <a:r>
              <a:rPr i="1" lang="en"/>
              <a:t>2Pacalypse Now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Vice President Dan Quayle declared Tupac’s music had no purpose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his own label in 1993 called </a:t>
            </a:r>
            <a:r>
              <a:rPr i="1" lang="en"/>
              <a:t>Thug Life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Me Against the World</a:t>
            </a:r>
            <a:r>
              <a:rPr lang="en"/>
              <a:t>, his third album, got him to stardom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Tupac’s album “All Eyez On Me” is his biggest and best selling album next to his “Greatest Hits”album released in 1998</a:t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His final non-posthumous album </a:t>
            </a:r>
            <a:r>
              <a:rPr i="1" lang="en"/>
              <a:t>The 7 Day Theory </a:t>
            </a:r>
            <a:r>
              <a:rPr lang="en"/>
              <a:t>was recorded                             in August prior to his death in 1996, but released </a:t>
            </a:r>
            <a:r>
              <a:rPr lang="en"/>
              <a:t>shortly</a:t>
            </a:r>
            <a:r>
              <a:rPr lang="en"/>
              <a:t> after                                  under the stage name Makaveli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8950" y="3368450"/>
            <a:ext cx="1775050" cy="17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6375" y="0"/>
            <a:ext cx="1731250" cy="17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8375" y="0"/>
            <a:ext cx="2035625" cy="20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Tupac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152475"/>
            <a:ext cx="4713000" cy="20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“Changes” -1998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First ship 'em dope and let 'em deal the brothers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Give 'em guns step back watch 'em kill each other         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And still I see no changes can't a brother get a little peace?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It's war on the streets and the war in the Middle East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</a:rPr>
              <a:t>Instead of war on poverty they got a war on drugs</a:t>
            </a:r>
            <a:endParaRPr sz="13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8" name="Google Shape;108;p18"/>
          <p:cNvSpPr txBox="1"/>
          <p:nvPr/>
        </p:nvSpPr>
        <p:spPr>
          <a:xfrm>
            <a:off x="4732875" y="1248000"/>
            <a:ext cx="3857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Both of these sections from changes present amazing examples of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conscious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issues that were affecting the US and black communities at the time.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One of the main topics in the song is about how the US government was selling drugs to poor communities and how this was destroying them.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Later in the song Tupac speaks about how these issues caused the black communities to change.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Tupac</a:t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276325" y="1173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“Only God Can Judge Me”</a:t>
            </a:r>
            <a:endParaRPr sz="11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Roboto"/>
              <a:buChar char="-"/>
            </a:pPr>
            <a:r>
              <a:rPr lang="en" sz="11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Released in 1996 as a part of the </a:t>
            </a:r>
            <a:r>
              <a:rPr i="1" lang="en" sz="11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 Eyez on Me </a:t>
            </a:r>
            <a:r>
              <a:rPr lang="en" sz="11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album.</a:t>
            </a:r>
            <a:endParaRPr sz="11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Roboto"/>
              <a:buChar char="-"/>
            </a:pPr>
            <a:r>
              <a:rPr lang="en" sz="11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song is Tupac’s way of conveying his pain concerning about how many black men turn to a life of crime.</a:t>
            </a:r>
            <a:endParaRPr sz="11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Roboto"/>
              <a:buChar char="-"/>
            </a:pPr>
            <a:r>
              <a:rPr lang="en" sz="11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Tupac incorporates his love towards his home and those who helped him achieve success. </a:t>
            </a:r>
            <a:endParaRPr sz="11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Roboto"/>
              <a:buChar char="-"/>
            </a:pPr>
            <a:r>
              <a:rPr lang="en" sz="11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According to Jordan Peterson’s Rubric, I would score the song </a:t>
            </a:r>
            <a:endParaRPr sz="11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Roboto"/>
              <a:buChar char="-"/>
            </a:pPr>
            <a:r>
              <a:rPr lang="en" sz="11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DRR : 9</a:t>
            </a:r>
            <a:endParaRPr sz="11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Roboto"/>
              <a:buChar char="-"/>
            </a:pPr>
            <a:r>
              <a:rPr lang="en" sz="11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Space and Place : 10 </a:t>
            </a:r>
            <a:endParaRPr sz="11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Roboto"/>
              <a:buChar char="-"/>
            </a:pPr>
            <a:r>
              <a:rPr lang="en" sz="11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Artistic Persona : 7 </a:t>
            </a:r>
            <a:endParaRPr sz="11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Roboto"/>
              <a:buChar char="-"/>
            </a:pPr>
            <a:r>
              <a:rPr lang="en" sz="11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Lyrical </a:t>
            </a:r>
            <a:r>
              <a:rPr lang="en" sz="11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Rhyme</a:t>
            </a:r>
            <a:r>
              <a:rPr lang="en" sz="11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Flow : 10 </a:t>
            </a:r>
            <a:endParaRPr sz="11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100"/>
              <a:buFont typeface="Roboto"/>
              <a:buChar char="-"/>
            </a:pPr>
            <a:r>
              <a:rPr lang="en" sz="11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Historical Knowledge and Respect : 8</a:t>
            </a:r>
            <a:endParaRPr sz="11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Tupac - “Only God Can Judge Me” </a:t>
            </a:r>
            <a:endParaRPr i="1"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'Cause the streets got our babies, we gotta eat</a:t>
            </a:r>
            <a:endParaRPr sz="105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 more hesitation each and every black male's trapped</a:t>
            </a:r>
            <a:endParaRPr sz="105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 they wonder why we suicidal runnin' round strapped</a:t>
            </a:r>
            <a:endParaRPr sz="9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There's a ghetto up in Heaven and it's ours, Black Power</a:t>
            </a:r>
            <a:endParaRPr sz="105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what we scream as we dream in a paranoid state</a:t>
            </a:r>
            <a:endParaRPr sz="105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 our fate, is a lifetime of hate</a:t>
            </a:r>
            <a:endParaRPr sz="9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Tupac is addressing the social idea concerning that many black men turn to a life of crime and drugs, because they want too. Instead, he confronts said idea by explaining that many black men are forced to turn to such a lifestyle, in order to survive.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 further </a:t>
            </a: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strengthens</a:t>
            </a: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his claim by addressing that the lifestyle that surrounds black men is one of chaos and hatred. Again, addressing the fact that a life of crime can offer a sense of security and safety, if only temporary. </a:t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Tupac - “All Eyez On Me”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ain't right: parasites, triggers, and fleas crawlin'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Sucker, duck and get busted, no emotion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My devotion is handlin' my business, nigga, keep on coastin'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you goin', I been there, came back as lonely, homie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feds is watchin', niggas plottin' to get me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Will I survive? Will I die? Come on, let's picture the possibility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Givin' me charges, lawyers makin' a grip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 told the judge I was raised wrong and that's why I blaze shit</a:t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4211250" y="1152475"/>
            <a:ext cx="46209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“All Eyez On Me” is a good example of a gangsta song with a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conscious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side. In this line, Tupac is addressing the rather dismal conditions of his current location, likely referring to a ghetto or low income housing project. He further addresses that his lifestyle has left him cold and empty, both emotionally and mentally.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4222200" y="3086100"/>
            <a:ext cx="46101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Here Tupac acknowledges the inherent risks of a gangsta lifestyle and accepts them. Further, he addresses that it was not his choice to take on this life, rather, his surroundings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influenced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him.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